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10"/>
  </p:notesMasterIdLst>
  <p:sldIdLst>
    <p:sldId id="256" r:id="rId2"/>
    <p:sldId id="257" r:id="rId3"/>
    <p:sldId id="258" r:id="rId4"/>
    <p:sldId id="304" r:id="rId5"/>
    <p:sldId id="305" r:id="rId6"/>
    <p:sldId id="306" r:id="rId7"/>
    <p:sldId id="307" r:id="rId8"/>
    <p:sldId id="308" r:id="rId9"/>
  </p:sldIdLst>
  <p:sldSz cx="9144000" cy="5143500" type="screen16x9"/>
  <p:notesSz cx="6858000" cy="9144000"/>
  <p:embeddedFontLst>
    <p:embeddedFont>
      <p:font typeface="Questrial" panose="020B0604020202020204" charset="0"/>
      <p:regular r:id="rId11"/>
    </p:embeddedFont>
    <p:embeddedFont>
      <p:font typeface="Nunito" panose="020B0604020202020204" charset="-52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6B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9841042-A7C2-4EA4-A0BB-0507036F2969}">
  <a:tblStyle styleId="{A9841042-A7C2-4EA4-A0BB-0507036F296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72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ed3401ed36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ed3401ed36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e1d838b627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e1d838b627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e1d838b627_4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e1d838b627_4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e1d838b627_4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e1d838b627_4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37356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e1d838b627_4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e1d838b627_4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8048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e1d838b627_4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e1d838b627_4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70769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e1d838b627_4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e1d838b627_4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515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4040075" y="1807225"/>
            <a:ext cx="4084500" cy="192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4400" b="1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4040075" y="3900750"/>
            <a:ext cx="4553400" cy="564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48375" y="148500"/>
            <a:ext cx="8869500" cy="48465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720000" y="368825"/>
            <a:ext cx="77040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6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941825" y="1202500"/>
            <a:ext cx="7194000" cy="339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Livvic"/>
              <a:buAutoNum type="arabicPeriod"/>
              <a:defRPr sz="1200">
                <a:solidFill>
                  <a:srgbClr val="434343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325B"/>
              </a:buClr>
              <a:buSzPts val="1400"/>
              <a:buFont typeface="Darker Grotesque SemiBold"/>
              <a:buAutoNum type="alphaLcPeriod"/>
              <a:defRPr>
                <a:solidFill>
                  <a:srgbClr val="434343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325B"/>
              </a:buClr>
              <a:buSzPts val="1400"/>
              <a:buFont typeface="Darker Grotesque SemiBold"/>
              <a:buAutoNum type="romanLcPeriod"/>
              <a:defRPr>
                <a:solidFill>
                  <a:srgbClr val="434343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325B"/>
              </a:buClr>
              <a:buSzPts val="1400"/>
              <a:buFont typeface="Darker Grotesque SemiBold"/>
              <a:buAutoNum type="arabicPeriod"/>
              <a:defRPr>
                <a:solidFill>
                  <a:srgbClr val="434343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325B"/>
              </a:buClr>
              <a:buSzPts val="1400"/>
              <a:buFont typeface="Darker Grotesque SemiBold"/>
              <a:buAutoNum type="alphaLcPeriod"/>
              <a:defRPr>
                <a:solidFill>
                  <a:srgbClr val="434343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325B"/>
              </a:buClr>
              <a:buSzPts val="1400"/>
              <a:buFont typeface="Darker Grotesque SemiBold"/>
              <a:buAutoNum type="romanLcPeriod"/>
              <a:defRPr>
                <a:solidFill>
                  <a:srgbClr val="434343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325B"/>
              </a:buClr>
              <a:buSzPts val="1400"/>
              <a:buFont typeface="Darker Grotesque SemiBold"/>
              <a:buAutoNum type="arabicPeriod"/>
              <a:defRPr>
                <a:solidFill>
                  <a:srgbClr val="434343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325B"/>
              </a:buClr>
              <a:buSzPts val="1400"/>
              <a:buFont typeface="Darker Grotesque SemiBold"/>
              <a:buAutoNum type="alphaLcPeriod"/>
              <a:defRPr>
                <a:solidFill>
                  <a:srgbClr val="434343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325B"/>
              </a:buClr>
              <a:buSzPts val="1400"/>
              <a:buFont typeface="Darker Grotesque SemiBold"/>
              <a:buAutoNum type="romanLcPeriod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148375" y="148500"/>
            <a:ext cx="8869500" cy="48465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BLANK_1_1_1_2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710750" y="3380025"/>
            <a:ext cx="1805100" cy="52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subTitle" idx="1"/>
          </p:nvPr>
        </p:nvSpPr>
        <p:spPr>
          <a:xfrm>
            <a:off x="710750" y="3785547"/>
            <a:ext cx="3465900" cy="7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title" idx="2"/>
          </p:nvPr>
        </p:nvSpPr>
        <p:spPr>
          <a:xfrm>
            <a:off x="710750" y="1223125"/>
            <a:ext cx="1805100" cy="52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subTitle" idx="3"/>
          </p:nvPr>
        </p:nvSpPr>
        <p:spPr>
          <a:xfrm>
            <a:off x="710750" y="1627900"/>
            <a:ext cx="3465900" cy="7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title" idx="4"/>
          </p:nvPr>
        </p:nvSpPr>
        <p:spPr>
          <a:xfrm>
            <a:off x="710750" y="2301213"/>
            <a:ext cx="1805100" cy="52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ubTitle" idx="5"/>
          </p:nvPr>
        </p:nvSpPr>
        <p:spPr>
          <a:xfrm>
            <a:off x="710750" y="2706729"/>
            <a:ext cx="3465900" cy="7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title" idx="6"/>
          </p:nvPr>
        </p:nvSpPr>
        <p:spPr>
          <a:xfrm>
            <a:off x="710750" y="387250"/>
            <a:ext cx="4724700" cy="776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6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8"/>
          <p:cNvSpPr/>
          <p:nvPr/>
        </p:nvSpPr>
        <p:spPr>
          <a:xfrm>
            <a:off x="148375" y="148500"/>
            <a:ext cx="8869500" cy="48465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3"/>
          <p:cNvSpPr/>
          <p:nvPr/>
        </p:nvSpPr>
        <p:spPr>
          <a:xfrm>
            <a:off x="148375" y="148500"/>
            <a:ext cx="8869500" cy="48465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Questrial"/>
              <a:buNone/>
              <a:defRPr sz="3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Questrial"/>
              <a:buNone/>
              <a:defRPr sz="3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Questrial"/>
              <a:buNone/>
              <a:defRPr sz="3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Questrial"/>
              <a:buNone/>
              <a:defRPr sz="3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Questrial"/>
              <a:buNone/>
              <a:defRPr sz="3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Questrial"/>
              <a:buNone/>
              <a:defRPr sz="3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Questrial"/>
              <a:buNone/>
              <a:defRPr sz="3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Questrial"/>
              <a:buNone/>
              <a:defRPr sz="3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Questrial"/>
              <a:buNone/>
              <a:defRPr sz="3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  <p:sldLayoutId id="2147483664" r:id="rId4"/>
    <p:sldLayoutId id="2147483669" r:id="rId5"/>
    <p:sldLayoutId id="2147483670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8"/>
          <p:cNvSpPr txBox="1">
            <a:spLocks noGrp="1"/>
          </p:cNvSpPr>
          <p:nvPr>
            <p:ph type="ctrTitle"/>
          </p:nvPr>
        </p:nvSpPr>
        <p:spPr>
          <a:xfrm>
            <a:off x="4040075" y="1807225"/>
            <a:ext cx="4553400" cy="192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ГРАЖДАНСКАЯ ОБОРОНА</a:t>
            </a:r>
            <a:endParaRPr b="0" dirty="0">
              <a:solidFill>
                <a:schemeClr val="accent1"/>
              </a:solidFill>
            </a:endParaRPr>
          </a:p>
        </p:txBody>
      </p:sp>
      <p:sp>
        <p:nvSpPr>
          <p:cNvPr id="144" name="Google Shape;144;p28"/>
          <p:cNvSpPr txBox="1">
            <a:spLocks noGrp="1"/>
          </p:cNvSpPr>
          <p:nvPr>
            <p:ph type="subTitle" idx="1"/>
          </p:nvPr>
        </p:nvSpPr>
        <p:spPr>
          <a:xfrm>
            <a:off x="4040075" y="3900750"/>
            <a:ext cx="4553400" cy="56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Отдел комплексной безопасности</a:t>
            </a:r>
            <a:endParaRPr dirty="0"/>
          </a:p>
        </p:txBody>
      </p:sp>
      <p:cxnSp>
        <p:nvCxnSpPr>
          <p:cNvPr id="145" name="Google Shape;145;p28"/>
          <p:cNvCxnSpPr/>
          <p:nvPr/>
        </p:nvCxnSpPr>
        <p:spPr>
          <a:xfrm>
            <a:off x="4138541" y="3821618"/>
            <a:ext cx="31134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" name="Google Shape;144;p28"/>
          <p:cNvSpPr txBox="1">
            <a:spLocks/>
          </p:cNvSpPr>
          <p:nvPr/>
        </p:nvSpPr>
        <p:spPr>
          <a:xfrm>
            <a:off x="6935675" y="148197"/>
            <a:ext cx="2586461" cy="5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"/>
              <a:buNone/>
              <a:defRPr sz="1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"/>
              <a:buNone/>
              <a:defRPr sz="1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"/>
              <a:buNone/>
              <a:defRPr sz="1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"/>
              <a:buNone/>
              <a:defRPr sz="1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"/>
              <a:buNone/>
              <a:defRPr sz="1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"/>
              <a:buNone/>
              <a:defRPr sz="1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"/>
              <a:buNone/>
              <a:defRPr sz="1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"/>
              <a:buNone/>
              <a:defRPr sz="1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/>
            <a:endParaRPr lang="ru-RU" sz="1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32" y="1368161"/>
            <a:ext cx="3771943" cy="291593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85" y="148197"/>
            <a:ext cx="1683810" cy="75932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9"/>
          <p:cNvSpPr txBox="1">
            <a:spLocks noGrp="1"/>
          </p:cNvSpPr>
          <p:nvPr>
            <p:ph type="title"/>
          </p:nvPr>
        </p:nvSpPr>
        <p:spPr>
          <a:xfrm>
            <a:off x="720000" y="3688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История создания системы ГО</a:t>
            </a:r>
            <a:endParaRPr b="0" dirty="0"/>
          </a:p>
        </p:txBody>
      </p:sp>
      <p:sp>
        <p:nvSpPr>
          <p:cNvPr id="152" name="Google Shape;152;p29"/>
          <p:cNvSpPr txBox="1">
            <a:spLocks noGrp="1"/>
          </p:cNvSpPr>
          <p:nvPr>
            <p:ph type="body" idx="1"/>
          </p:nvPr>
        </p:nvSpPr>
        <p:spPr>
          <a:xfrm>
            <a:off x="467134" y="1149928"/>
            <a:ext cx="7145778" cy="339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 eaLnBrk="1" hangingPunct="1">
              <a:buNone/>
            </a:pPr>
            <a:r>
              <a:rPr lang="ru-RU" altLang="ko-KR" sz="1800" dirty="0"/>
              <a:t>- 4 октября 1932 года – местная противовоздушная оборона(МПВО);</a:t>
            </a:r>
          </a:p>
          <a:p>
            <a:pPr marL="114300" indent="0" eaLnBrk="1" hangingPunct="1">
              <a:buNone/>
            </a:pPr>
            <a:r>
              <a:rPr lang="ru-RU" altLang="ko-KR" sz="1800" dirty="0"/>
              <a:t>- в 1961г МПВО преобразуется в Гражданскую оборону СССР (в составе ВС СССР);</a:t>
            </a:r>
          </a:p>
          <a:p>
            <a:pPr marL="114300" indent="0" eaLnBrk="1" hangingPunct="1">
              <a:buNone/>
            </a:pPr>
            <a:r>
              <a:rPr lang="ru-RU" altLang="ko-KR" sz="1800" dirty="0"/>
              <a:t>- с 1991 ГО выводится из состава ВС РФ в структуру ГКЧС ( гос. Комитет по предупреждению и ликвидации ЧС); </a:t>
            </a:r>
          </a:p>
          <a:p>
            <a:pPr marL="114300" indent="0" eaLnBrk="1" hangingPunct="1">
              <a:buNone/>
            </a:pPr>
            <a:r>
              <a:rPr lang="ru-RU" altLang="ko-KR" sz="1800" dirty="0"/>
              <a:t>- с 1994г функционирует в составе МЧС России.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  <p:cxnSp>
        <p:nvCxnSpPr>
          <p:cNvPr id="153" name="Google Shape;153;p29"/>
          <p:cNvCxnSpPr/>
          <p:nvPr/>
        </p:nvCxnSpPr>
        <p:spPr>
          <a:xfrm>
            <a:off x="805925" y="1045726"/>
            <a:ext cx="54438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0302" y="3018971"/>
            <a:ext cx="2837065" cy="18923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0"/>
          <p:cNvSpPr txBox="1">
            <a:spLocks noGrp="1"/>
          </p:cNvSpPr>
          <p:nvPr>
            <p:ph type="title" idx="6"/>
          </p:nvPr>
        </p:nvSpPr>
        <p:spPr>
          <a:xfrm>
            <a:off x="304349" y="358026"/>
            <a:ext cx="6350451" cy="7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Нормативные документы</a:t>
            </a:r>
            <a:endParaRPr b="0" dirty="0"/>
          </a:p>
        </p:txBody>
      </p:sp>
      <p:sp>
        <p:nvSpPr>
          <p:cNvPr id="162" name="Google Shape;162;p30"/>
          <p:cNvSpPr txBox="1">
            <a:spLocks noGrp="1"/>
          </p:cNvSpPr>
          <p:nvPr>
            <p:ph type="subTitle" idx="3"/>
          </p:nvPr>
        </p:nvSpPr>
        <p:spPr>
          <a:xfrm>
            <a:off x="442236" y="1649672"/>
            <a:ext cx="3465900" cy="7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Федеральный </a:t>
            </a:r>
            <a:r>
              <a:rPr lang="ru-RU" dirty="0"/>
              <a:t>закон от 26 декабря 1997 № 28 – ФЗ «О гражданской обороне».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cxnSp>
        <p:nvCxnSpPr>
          <p:cNvPr id="166" name="Google Shape;166;p30"/>
          <p:cNvCxnSpPr/>
          <p:nvPr/>
        </p:nvCxnSpPr>
        <p:spPr>
          <a:xfrm>
            <a:off x="812499" y="1045726"/>
            <a:ext cx="44991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349" y="975498"/>
            <a:ext cx="2784058" cy="391508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3"/>
          </p:nvPr>
        </p:nvSpPr>
        <p:spPr>
          <a:xfrm>
            <a:off x="3918406" y="597386"/>
            <a:ext cx="4768394" cy="776400"/>
          </a:xfrm>
        </p:spPr>
        <p:txBody>
          <a:bodyPr/>
          <a:lstStyle/>
          <a:p>
            <a:pPr marL="87313" indent="0" algn="just"/>
            <a:r>
              <a:rPr lang="ru-RU" sz="1800" b="1" i="1" u="sng" dirty="0">
                <a:solidFill>
                  <a:srgbClr val="002060"/>
                </a:solidFill>
              </a:rPr>
              <a:t>Гражданская оборона </a:t>
            </a:r>
            <a:r>
              <a:rPr lang="ru-RU" sz="1800" dirty="0"/>
              <a:t>– система мероприятий по подготовке к защите и  по защите населения, материальных и культурных ценностей на территории Российской Федерации от опасностей, возникающих при ведении военных действий или вследствие этих действий, а также при возникновении чрезвычайных ситуаций природного и техногенного характера (в ред. Федерального закона от 22. 08. 2004 №122-ФЗ).</a:t>
            </a:r>
          </a:p>
          <a:p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22" y="597386"/>
            <a:ext cx="3694372" cy="3694372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  <a:outerShdw blurRad="50800" dist="50800" dir="5400000" sx="40000" sy="40000" algn="ctr" rotWithShape="0">
              <a:srgbClr val="000000">
                <a:alpha val="80000"/>
              </a:srgbClr>
            </a:outerShdw>
            <a:reflection stA="64000" endPos="4000" dist="50800" dir="5400000" sy="-100000" algn="bl" rotWithShape="0"/>
            <a:softEdge rad="558800"/>
          </a:effectLst>
        </p:spPr>
      </p:pic>
    </p:spTree>
    <p:extLst>
      <p:ext uri="{BB962C8B-B14F-4D97-AF65-F5344CB8AC3E}">
        <p14:creationId xmlns:p14="http://schemas.microsoft.com/office/powerpoint/2010/main" val="751901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0"/>
          <p:cNvSpPr txBox="1">
            <a:spLocks noGrp="1"/>
          </p:cNvSpPr>
          <p:nvPr>
            <p:ph type="title" idx="6"/>
          </p:nvPr>
        </p:nvSpPr>
        <p:spPr>
          <a:xfrm>
            <a:off x="304349" y="358026"/>
            <a:ext cx="6350451" cy="7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Основные задачи ГО</a:t>
            </a:r>
            <a:endParaRPr b="0" dirty="0"/>
          </a:p>
        </p:txBody>
      </p:sp>
      <p:sp>
        <p:nvSpPr>
          <p:cNvPr id="162" name="Google Shape;162;p30"/>
          <p:cNvSpPr txBox="1">
            <a:spLocks noGrp="1"/>
          </p:cNvSpPr>
          <p:nvPr>
            <p:ph type="subTitle" idx="3"/>
          </p:nvPr>
        </p:nvSpPr>
        <p:spPr>
          <a:xfrm>
            <a:off x="304349" y="1045726"/>
            <a:ext cx="8382451" cy="7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800" dirty="0"/>
              <a:t>1. Обучение населения способам защиты от опасностей, возникающих при ведении  военных действий или вследствие этих действий.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800" dirty="0"/>
              <a:t>2. Оповещение населения об опасностях, возникающих при ведении военных действий или вследствие этих действий.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800" dirty="0"/>
              <a:t>3. Эвакуация населения, материальных и культурных ценностей в безопасные районы.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800" dirty="0"/>
              <a:t>4. Предоставление населению убежищ и средств индивидуальной защиты.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800" dirty="0"/>
              <a:t>5. Проведение мероприятий по световой маскировке и другим видам маскировки.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800" dirty="0"/>
              <a:t>6. Проведение аварийно-спасательных работ в случае возникновения опасностей.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800" dirty="0"/>
              <a:t>7. Борьба с пожарами, возникшими при ведении военных действий или вследствие этих действий.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800" dirty="0"/>
              <a:t> 8. Обнаружение и обозначение районов, подвергшихся радиоактивному, химическому, биологическому и иному заражению.</a:t>
            </a:r>
          </a:p>
        </p:txBody>
      </p:sp>
      <p:cxnSp>
        <p:nvCxnSpPr>
          <p:cNvPr id="166" name="Google Shape;166;p30"/>
          <p:cNvCxnSpPr/>
          <p:nvPr/>
        </p:nvCxnSpPr>
        <p:spPr>
          <a:xfrm>
            <a:off x="812499" y="1045726"/>
            <a:ext cx="44991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884807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0"/>
          <p:cNvSpPr txBox="1">
            <a:spLocks noGrp="1"/>
          </p:cNvSpPr>
          <p:nvPr>
            <p:ph type="title" idx="6"/>
          </p:nvPr>
        </p:nvSpPr>
        <p:spPr>
          <a:xfrm>
            <a:off x="304349" y="358026"/>
            <a:ext cx="6350451" cy="7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Основные задачи ГО</a:t>
            </a:r>
            <a:endParaRPr b="0" dirty="0"/>
          </a:p>
        </p:txBody>
      </p:sp>
      <p:sp>
        <p:nvSpPr>
          <p:cNvPr id="162" name="Google Shape;162;p30"/>
          <p:cNvSpPr txBox="1">
            <a:spLocks noGrp="1"/>
          </p:cNvSpPr>
          <p:nvPr>
            <p:ph type="subTitle" idx="3"/>
          </p:nvPr>
        </p:nvSpPr>
        <p:spPr>
          <a:xfrm>
            <a:off x="304349" y="1045726"/>
            <a:ext cx="8382451" cy="7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47675" indent="-268288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tabLst>
                <a:tab pos="268288" algn="l"/>
              </a:tabLst>
            </a:pPr>
            <a:r>
              <a:rPr lang="ru-RU" altLang="ru-RU" sz="1800" dirty="0" smtClean="0"/>
              <a:t>9. Обеззараживание </a:t>
            </a:r>
            <a:r>
              <a:rPr lang="ru-RU" altLang="ru-RU" sz="1800" dirty="0"/>
              <a:t>населения, техники, зданий, территорий и проведение других необходимых </a:t>
            </a:r>
            <a:r>
              <a:rPr lang="ru-RU" altLang="ru-RU" sz="1800" dirty="0" smtClean="0"/>
              <a:t>мероприятий.</a:t>
            </a:r>
          </a:p>
          <a:p>
            <a:pPr indent="-369888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800" dirty="0" smtClean="0"/>
              <a:t>10. Восстановление </a:t>
            </a:r>
            <a:r>
              <a:rPr lang="ru-RU" altLang="ru-RU" sz="1800" dirty="0"/>
              <a:t>и поддержание порядка в районах, пострадавших при ведении военных действий или вследствие этих действий, а также вследствие ЧС природного  и техногенного характера.</a:t>
            </a:r>
          </a:p>
          <a:p>
            <a:pPr indent="-36830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800" dirty="0" smtClean="0"/>
              <a:t>11. Срочное </a:t>
            </a:r>
            <a:r>
              <a:rPr lang="ru-RU" altLang="ru-RU" sz="1800" dirty="0"/>
              <a:t>восстановление функционирования необходимых коммунальных служб в военное время.</a:t>
            </a:r>
          </a:p>
          <a:p>
            <a:pPr indent="-36830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800" dirty="0" smtClean="0"/>
              <a:t>12. Срочное </a:t>
            </a:r>
            <a:r>
              <a:rPr lang="ru-RU" altLang="ru-RU" sz="1800" dirty="0"/>
              <a:t>захоронение трупов в военное время.</a:t>
            </a:r>
          </a:p>
          <a:p>
            <a:pPr indent="-36830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800" dirty="0" smtClean="0"/>
              <a:t>13. Разработка </a:t>
            </a:r>
            <a:r>
              <a:rPr lang="ru-RU" altLang="ru-RU" sz="1800" dirty="0"/>
              <a:t>и осуществление мер, направленных на сохранение объектов, существенно необходимых для устойчивого функционирования экономики и выживания населения в военное время.</a:t>
            </a:r>
          </a:p>
          <a:p>
            <a:pPr indent="-36830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800" dirty="0" smtClean="0"/>
              <a:t>14. Обеспечение </a:t>
            </a:r>
            <a:r>
              <a:rPr lang="ru-RU" altLang="ru-RU" sz="1800" dirty="0"/>
              <a:t>постоянной готовности сил и средств гражданской обороны.</a:t>
            </a:r>
          </a:p>
        </p:txBody>
      </p:sp>
      <p:cxnSp>
        <p:nvCxnSpPr>
          <p:cNvPr id="166" name="Google Shape;166;p30"/>
          <p:cNvCxnSpPr/>
          <p:nvPr/>
        </p:nvCxnSpPr>
        <p:spPr>
          <a:xfrm>
            <a:off x="812499" y="1045726"/>
            <a:ext cx="44991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311400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0"/>
          <p:cNvSpPr txBox="1">
            <a:spLocks noGrp="1"/>
          </p:cNvSpPr>
          <p:nvPr>
            <p:ph type="title" idx="6"/>
          </p:nvPr>
        </p:nvSpPr>
        <p:spPr>
          <a:xfrm>
            <a:off x="304349" y="358026"/>
            <a:ext cx="6350451" cy="7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Силы и средства РСЧС, ГО</a:t>
            </a:r>
            <a:endParaRPr b="0" dirty="0"/>
          </a:p>
        </p:txBody>
      </p:sp>
      <p:sp>
        <p:nvSpPr>
          <p:cNvPr id="162" name="Google Shape;162;p30"/>
          <p:cNvSpPr txBox="1">
            <a:spLocks noGrp="1"/>
          </p:cNvSpPr>
          <p:nvPr>
            <p:ph type="subTitle" idx="3"/>
          </p:nvPr>
        </p:nvSpPr>
        <p:spPr>
          <a:xfrm>
            <a:off x="4735033" y="1357783"/>
            <a:ext cx="4249131" cy="7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87313" indent="0"/>
            <a:r>
              <a:rPr lang="ru-RU" altLang="ru-RU" sz="1800" b="1" i="1" u="sng" dirty="0">
                <a:solidFill>
                  <a:srgbClr val="002060"/>
                </a:solidFill>
              </a:rPr>
              <a:t>Нештатные аварийно-спасательные формирования </a:t>
            </a:r>
            <a:r>
              <a:rPr lang="ru-RU" altLang="ru-RU" sz="1800" dirty="0"/>
              <a:t>(</a:t>
            </a:r>
            <a:r>
              <a:rPr lang="ru-RU" altLang="ko-KR" sz="1800" dirty="0"/>
              <a:t>создаются организациями из числа своих работников )</a:t>
            </a:r>
            <a:endParaRPr lang="ru-RU" altLang="ru-RU" sz="1800" dirty="0"/>
          </a:p>
          <a:p>
            <a:pPr marL="87313" indent="0" eaLnBrk="1" hangingPunct="1"/>
            <a:endParaRPr lang="ru-RU" altLang="ru-RU" sz="1800" dirty="0"/>
          </a:p>
        </p:txBody>
      </p:sp>
      <p:cxnSp>
        <p:nvCxnSpPr>
          <p:cNvPr id="166" name="Google Shape;166;p30"/>
          <p:cNvCxnSpPr/>
          <p:nvPr/>
        </p:nvCxnSpPr>
        <p:spPr>
          <a:xfrm>
            <a:off x="812499" y="1045726"/>
            <a:ext cx="44991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" name="Google Shape;162;p30"/>
          <p:cNvSpPr txBox="1">
            <a:spLocks noGrp="1"/>
          </p:cNvSpPr>
          <p:nvPr>
            <p:ph type="subTitle" idx="3"/>
          </p:nvPr>
        </p:nvSpPr>
        <p:spPr>
          <a:xfrm>
            <a:off x="456749" y="1357783"/>
            <a:ext cx="4086222" cy="7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87313" indent="0" eaLnBrk="1" hangingPunct="1"/>
            <a:r>
              <a:rPr lang="ru-RU" altLang="ru-RU" sz="1800" b="1" i="1" u="sng" dirty="0">
                <a:solidFill>
                  <a:srgbClr val="002060"/>
                </a:solidFill>
              </a:rPr>
              <a:t>Силы постоянной готовности </a:t>
            </a:r>
            <a:r>
              <a:rPr lang="ru-RU" altLang="ru-RU" sz="1800" dirty="0"/>
              <a:t>(АСФ, ПСС и иные формирования оснащенные спец. техникой)</a:t>
            </a:r>
          </a:p>
        </p:txBody>
      </p:sp>
      <p:sp>
        <p:nvSpPr>
          <p:cNvPr id="11" name="Google Shape;162;p30"/>
          <p:cNvSpPr txBox="1">
            <a:spLocks noGrp="1"/>
          </p:cNvSpPr>
          <p:nvPr>
            <p:ph type="subTitle" idx="3"/>
          </p:nvPr>
        </p:nvSpPr>
        <p:spPr>
          <a:xfrm>
            <a:off x="514956" y="3201096"/>
            <a:ext cx="8026532" cy="7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87313" indent="0" algn="just"/>
            <a:r>
              <a:rPr lang="ru-RU" altLang="ru-RU" sz="1800" b="1" i="1" u="sng" dirty="0">
                <a:solidFill>
                  <a:srgbClr val="002060"/>
                </a:solidFill>
              </a:rPr>
              <a:t>Резервы финансовых и материальных ресурсов</a:t>
            </a:r>
            <a:r>
              <a:rPr lang="ru-RU" altLang="ru-RU" sz="1800" i="1" u="sng" dirty="0">
                <a:solidFill>
                  <a:srgbClr val="002060"/>
                </a:solidFill>
              </a:rPr>
              <a:t> </a:t>
            </a:r>
            <a:r>
              <a:rPr lang="ru-RU" altLang="ru-RU" sz="1800" b="1" i="1" u="sng" dirty="0">
                <a:solidFill>
                  <a:srgbClr val="002060"/>
                </a:solidFill>
              </a:rPr>
              <a:t>РСЧС, ГО</a:t>
            </a:r>
            <a:r>
              <a:rPr lang="ru-RU" altLang="ru-RU" sz="1800" i="1" u="sng" dirty="0">
                <a:solidFill>
                  <a:srgbClr val="002060"/>
                </a:solidFill>
              </a:rPr>
              <a:t> </a:t>
            </a:r>
          </a:p>
          <a:p>
            <a:pPr marL="87313" indent="0" algn="just"/>
            <a:r>
              <a:rPr lang="ru-RU" altLang="ru-RU" sz="1800" dirty="0"/>
              <a:t>(на федеральном и межрегиональном уровнях формируются из средств ежегодно принимаемого Государственной Думой федерального бюджета (для ликвидации федеральных и межрегиональных ЧС).</a:t>
            </a:r>
          </a:p>
          <a:p>
            <a:pPr marL="87313" indent="0" eaLnBrk="1" hangingPunct="1"/>
            <a:endParaRPr lang="ru-RU" altLang="ru-RU" sz="1800" dirty="0"/>
          </a:p>
        </p:txBody>
      </p:sp>
    </p:spTree>
    <p:extLst>
      <p:ext uri="{BB962C8B-B14F-4D97-AF65-F5344CB8AC3E}">
        <p14:creationId xmlns:p14="http://schemas.microsoft.com/office/powerpoint/2010/main" val="3394587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0"/>
          <p:cNvSpPr txBox="1">
            <a:spLocks noGrp="1"/>
          </p:cNvSpPr>
          <p:nvPr>
            <p:ph type="title" idx="6"/>
          </p:nvPr>
        </p:nvSpPr>
        <p:spPr>
          <a:xfrm>
            <a:off x="304349" y="358026"/>
            <a:ext cx="8077651" cy="7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/>
              <a:t>Режимы функционирования РСЧС</a:t>
            </a:r>
            <a:endParaRPr sz="3200" b="0" dirty="0"/>
          </a:p>
        </p:txBody>
      </p:sp>
      <p:sp>
        <p:nvSpPr>
          <p:cNvPr id="162" name="Google Shape;162;p30"/>
          <p:cNvSpPr txBox="1">
            <a:spLocks noGrp="1"/>
          </p:cNvSpPr>
          <p:nvPr>
            <p:ph type="subTitle" idx="3"/>
          </p:nvPr>
        </p:nvSpPr>
        <p:spPr>
          <a:xfrm>
            <a:off x="304349" y="1045726"/>
            <a:ext cx="8382451" cy="7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" indent="-91440" eaLnBrk="1" fontAlgn="auto" hangingPunct="1">
              <a:defRPr/>
            </a:pPr>
            <a:endParaRPr lang="ru-RU" alt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ru-RU" altLang="ru-RU" sz="1800" dirty="0"/>
          </a:p>
        </p:txBody>
      </p:sp>
      <p:cxnSp>
        <p:nvCxnSpPr>
          <p:cNvPr id="166" name="Google Shape;166;p30"/>
          <p:cNvCxnSpPr/>
          <p:nvPr/>
        </p:nvCxnSpPr>
        <p:spPr>
          <a:xfrm>
            <a:off x="812499" y="1045726"/>
            <a:ext cx="44991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" name="Прямоугольник 1"/>
          <p:cNvSpPr/>
          <p:nvPr/>
        </p:nvSpPr>
        <p:spPr>
          <a:xfrm>
            <a:off x="674912" y="1513680"/>
            <a:ext cx="744127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defRPr/>
            </a:pPr>
            <a:r>
              <a:rPr lang="ru-RU" altLang="ru-RU" sz="1600" b="1" i="1" u="sng" dirty="0">
                <a:solidFill>
                  <a:srgbClr val="002060"/>
                </a:solidFill>
                <a:latin typeface="Nunito" panose="020B0604020202020204" charset="-52"/>
              </a:rPr>
              <a:t>Режим повседневной деятельности</a:t>
            </a:r>
            <a:r>
              <a:rPr lang="ru-RU" altLang="ru-RU" sz="1600" dirty="0">
                <a:solidFill>
                  <a:srgbClr val="002060"/>
                </a:solidFill>
                <a:latin typeface="Nunito" panose="020B0604020202020204" charset="-52"/>
              </a:rPr>
              <a:t> </a:t>
            </a:r>
            <a:r>
              <a:rPr lang="ru-RU" altLang="ru-RU" sz="1600" dirty="0">
                <a:solidFill>
                  <a:srgbClr val="696B77"/>
                </a:solidFill>
                <a:latin typeface="Nunito" panose="020B0604020202020204" charset="-52"/>
              </a:rPr>
              <a:t>– при нормальной производственно-промышленной, радиационной, химической, биологической, сейсмической и гидрометеорологической обстановке, при отсутствии эпидемий, эпизоотий и эпифитотий.</a:t>
            </a:r>
          </a:p>
          <a:p>
            <a:pPr eaLnBrk="1" fontAlgn="auto" hangingPunct="1">
              <a:defRPr/>
            </a:pPr>
            <a:endParaRPr lang="ru-RU" altLang="ru-RU" sz="1600" i="1" dirty="0">
              <a:solidFill>
                <a:srgbClr val="696B77"/>
              </a:solidFill>
              <a:latin typeface="Nunito" panose="020B0604020202020204" charset="-52"/>
            </a:endParaRPr>
          </a:p>
          <a:p>
            <a:pPr marL="91440" indent="-91440" eaLnBrk="1" fontAlgn="auto" hangingPunct="1">
              <a:defRPr/>
            </a:pPr>
            <a:r>
              <a:rPr lang="ru-RU" altLang="ru-RU" sz="1600" b="1" i="1" u="sng" dirty="0">
                <a:solidFill>
                  <a:srgbClr val="002060"/>
                </a:solidFill>
                <a:latin typeface="Nunito" panose="020B0604020202020204" charset="-52"/>
              </a:rPr>
              <a:t>Режим повышенной готовности</a:t>
            </a:r>
            <a:r>
              <a:rPr lang="ru-RU" altLang="ru-RU" sz="1600" i="1" dirty="0">
                <a:solidFill>
                  <a:srgbClr val="002060"/>
                </a:solidFill>
                <a:latin typeface="Nunito" panose="020B0604020202020204" charset="-52"/>
              </a:rPr>
              <a:t> </a:t>
            </a:r>
            <a:r>
              <a:rPr lang="ru-RU" altLang="ru-RU" sz="1600" dirty="0">
                <a:solidFill>
                  <a:srgbClr val="696B77"/>
                </a:solidFill>
                <a:latin typeface="Nunito" panose="020B0604020202020204" charset="-52"/>
              </a:rPr>
              <a:t>– при угрозе возникновении ЧС.</a:t>
            </a:r>
          </a:p>
          <a:p>
            <a:pPr marL="91440" indent="-91440" eaLnBrk="1" fontAlgn="auto" hangingPunct="1">
              <a:defRPr/>
            </a:pPr>
            <a:endParaRPr lang="ru-RU" altLang="ru-RU" sz="1600" i="1" dirty="0">
              <a:solidFill>
                <a:srgbClr val="696B77"/>
              </a:solidFill>
              <a:latin typeface="Nunito" panose="020B0604020202020204" charset="-52"/>
            </a:endParaRPr>
          </a:p>
          <a:p>
            <a:pPr marL="91440" indent="-91440" eaLnBrk="1" fontAlgn="auto" hangingPunct="1">
              <a:defRPr/>
            </a:pPr>
            <a:r>
              <a:rPr lang="ru-RU" altLang="ru-RU" sz="1600" b="1" i="1" u="sng" dirty="0">
                <a:solidFill>
                  <a:srgbClr val="002060"/>
                </a:solidFill>
                <a:latin typeface="Nunito" panose="020B0604020202020204" charset="-52"/>
              </a:rPr>
              <a:t>Режим чрезвычайной ситуации</a:t>
            </a:r>
            <a:r>
              <a:rPr lang="ru-RU" altLang="ru-RU" sz="1600" dirty="0">
                <a:solidFill>
                  <a:srgbClr val="002060"/>
                </a:solidFill>
                <a:latin typeface="Nunito" panose="020B0604020202020204" charset="-52"/>
              </a:rPr>
              <a:t> </a:t>
            </a:r>
            <a:r>
              <a:rPr lang="ru-RU" altLang="ru-RU" sz="1600" dirty="0">
                <a:solidFill>
                  <a:srgbClr val="696B77"/>
                </a:solidFill>
                <a:latin typeface="Nunito" panose="020B0604020202020204" charset="-52"/>
              </a:rPr>
              <a:t>– при возникновении и ликвидации ЧС.</a:t>
            </a:r>
          </a:p>
        </p:txBody>
      </p:sp>
    </p:spTree>
    <p:extLst>
      <p:ext uri="{BB962C8B-B14F-4D97-AF65-F5344CB8AC3E}">
        <p14:creationId xmlns:p14="http://schemas.microsoft.com/office/powerpoint/2010/main" val="1998234843"/>
      </p:ext>
    </p:extLst>
  </p:cSld>
  <p:clrMapOvr>
    <a:masterClrMapping/>
  </p:clrMapOvr>
</p:sld>
</file>

<file path=ppt/theme/theme1.xml><?xml version="1.0" encoding="utf-8"?>
<a:theme xmlns:a="http://schemas.openxmlformats.org/drawingml/2006/main" name="Minimalist Slides for meeting by Slidesgo">
  <a:themeElements>
    <a:clrScheme name="Simple Light">
      <a:dk1>
        <a:srgbClr val="3F4252"/>
      </a:dk1>
      <a:lt1>
        <a:srgbClr val="F5F5F5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3F425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476</Words>
  <Application>Microsoft Office PowerPoint</Application>
  <PresentationFormat>Экран (16:9)</PresentationFormat>
  <Paragraphs>37</Paragraphs>
  <Slides>8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Darker Grotesque SemiBold</vt:lpstr>
      <vt:lpstr>Questrial</vt:lpstr>
      <vt:lpstr>Arial</vt:lpstr>
      <vt:lpstr>Nunito</vt:lpstr>
      <vt:lpstr>Livvic</vt:lpstr>
      <vt:lpstr>Minimalist Slides for meeting by Slidesgo</vt:lpstr>
      <vt:lpstr>ГРАЖДАНСКАЯ ОБОРОНА</vt:lpstr>
      <vt:lpstr>История создания системы ГО</vt:lpstr>
      <vt:lpstr>Нормативные документы</vt:lpstr>
      <vt:lpstr>Презентация PowerPoint</vt:lpstr>
      <vt:lpstr>Основные задачи ГО</vt:lpstr>
      <vt:lpstr>Основные задачи ГО</vt:lpstr>
      <vt:lpstr>Силы и средства РСЧС, ГО</vt:lpstr>
      <vt:lpstr>Режимы функционирования РСЧС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ГРАЖДАНСКАЯ ОБОРОНА</dc:title>
  <dc:creator>Золотницина Дарья</dc:creator>
  <cp:lastModifiedBy>Анатолий</cp:lastModifiedBy>
  <cp:revision>7</cp:revision>
  <dcterms:modified xsi:type="dcterms:W3CDTF">2022-08-08T07:38:42Z</dcterms:modified>
</cp:coreProperties>
</file>